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64" r:id="rId5"/>
    <p:sldId id="312" r:id="rId6"/>
    <p:sldId id="313" r:id="rId7"/>
    <p:sldId id="314" r:id="rId8"/>
    <p:sldId id="315" r:id="rId9"/>
    <p:sldId id="316" r:id="rId10"/>
    <p:sldId id="319" r:id="rId11"/>
    <p:sldId id="318" r:id="rId12"/>
    <p:sldId id="320" r:id="rId13"/>
    <p:sldId id="317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68125" autoAdjust="0"/>
  </p:normalViewPr>
  <p:slideViewPr>
    <p:cSldViewPr snapToGrid="0">
      <p:cViewPr varScale="1">
        <p:scale>
          <a:sx n="50" d="100"/>
          <a:sy n="50" d="100"/>
        </p:scale>
        <p:origin x="24" y="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56DE3-4E01-4AFD-AD42-42312842ED8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3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/>
              <a:t>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Sit Dolor Amet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Metal motor engine and car used spare parts background Stock Photo - Alamy">
            <a:extLst>
              <a:ext uri="{FF2B5EF4-FFF2-40B4-BE49-F238E27FC236}">
                <a16:creationId xmlns:a16="http://schemas.microsoft.com/office/drawing/2014/main" id="{747011F6-C477-5367-2C2E-09ED9E0F0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11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E3EBD-4D53-844D-9F29-29277D93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MY" dirty="0"/>
              <a:t>MOTOR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CD4A-4213-1A2C-6DB6-1BB71C384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dirty="0"/>
              <a:t>Control a motor based on instruction or input given by controller.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High Efficiency</a:t>
            </a:r>
          </a:p>
          <a:p>
            <a:r>
              <a:rPr lang="en-US" dirty="0"/>
              <a:t>Precise</a:t>
            </a:r>
          </a:p>
          <a:p>
            <a:endParaRPr lang="en-MY" dirty="0"/>
          </a:p>
          <a:p>
            <a:pPr marL="0" indent="0">
              <a:buNone/>
            </a:pPr>
            <a:r>
              <a:rPr lang="en-MY" dirty="0"/>
              <a:t>Cons:</a:t>
            </a:r>
          </a:p>
          <a:p>
            <a:r>
              <a:rPr lang="en-MY" dirty="0"/>
              <a:t>High Cost 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331127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60C1AD96-9E5C-404E-AE41-620A0CAAE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C1BC96B7-D87D-4C65-9708-FF386D51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5C2ACDD3-1C0D-4973-A7BA-E0870483C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44D7B12E-4F12-4C02-B0DB-0D7ADF3C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778763-1170-F2C5-0CBE-8BFF97E00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648" b="2"/>
          <a:stretch/>
        </p:blipFill>
        <p:spPr bwMode="auto">
          <a:xfrm>
            <a:off x="643467" y="643467"/>
            <a:ext cx="51307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1" name="Rectangle 8210">
            <a:extLst>
              <a:ext uri="{FF2B5EF4-FFF2-40B4-BE49-F238E27FC236}">
                <a16:creationId xmlns:a16="http://schemas.microsoft.com/office/drawing/2014/main" id="{1487778C-E680-4DB2-99A9-876F40CD6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690" y="480060"/>
            <a:ext cx="5458121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EM-176; DC MOTOR CONTROLLER UNIT 12-24V 10A 4QUADRANTS, BRAKING,  FREEWHEELING, REVERSAL">
            <a:extLst>
              <a:ext uri="{FF2B5EF4-FFF2-40B4-BE49-F238E27FC236}">
                <a16:creationId xmlns:a16="http://schemas.microsoft.com/office/drawing/2014/main" id="{A48A6CCD-8497-FEF8-CF8E-016219382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4" r="19290" b="-2"/>
          <a:stretch/>
        </p:blipFill>
        <p:spPr bwMode="auto">
          <a:xfrm>
            <a:off x="6412145" y="643467"/>
            <a:ext cx="51307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04BD25-3708-8C05-989A-EAFDB38B367F}"/>
              </a:ext>
            </a:extLst>
          </p:cNvPr>
          <p:cNvSpPr txBox="1"/>
          <p:nvPr/>
        </p:nvSpPr>
        <p:spPr>
          <a:xfrm>
            <a:off x="3160986" y="55260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L298N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B61016-2CF7-7240-DEF3-20DA9586F97C}"/>
              </a:ext>
            </a:extLst>
          </p:cNvPr>
          <p:cNvSpPr txBox="1"/>
          <p:nvPr/>
        </p:nvSpPr>
        <p:spPr>
          <a:xfrm>
            <a:off x="6577285" y="55260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EM-176</a:t>
            </a:r>
          </a:p>
        </p:txBody>
      </p:sp>
    </p:spTree>
    <p:extLst>
      <p:ext uri="{BB962C8B-B14F-4D97-AF65-F5344CB8AC3E}">
        <p14:creationId xmlns:p14="http://schemas.microsoft.com/office/powerpoint/2010/main" val="36580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37E76-9E35-D680-B208-2D092DB83E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Industrial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45687A-5AE1-6F0D-313C-158F0A94F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dirty="0"/>
              <a:t>Designed to </a:t>
            </a:r>
            <a:r>
              <a:rPr lang="en-US" dirty="0" err="1"/>
              <a:t>beused</a:t>
            </a:r>
            <a:r>
              <a:rPr lang="en-US" dirty="0"/>
              <a:t> specifically in an industrial environment.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Pros: </a:t>
            </a:r>
          </a:p>
          <a:p>
            <a:r>
              <a:rPr lang="en-US" dirty="0"/>
              <a:t>Long Lifecycle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High Efficiency</a:t>
            </a:r>
          </a:p>
          <a:p>
            <a:endParaRPr lang="en-MY" dirty="0"/>
          </a:p>
          <a:p>
            <a:pPr marL="0" indent="0">
              <a:buNone/>
            </a:pPr>
            <a:r>
              <a:rPr lang="en-MY" dirty="0"/>
              <a:t>Cons:</a:t>
            </a:r>
          </a:p>
          <a:p>
            <a:r>
              <a:rPr lang="en-US" dirty="0"/>
              <a:t>High Cost</a:t>
            </a:r>
          </a:p>
          <a:p>
            <a:r>
              <a:rPr lang="en-US" dirty="0"/>
              <a:t>Regular </a:t>
            </a:r>
            <a:r>
              <a:rPr lang="en-US" dirty="0" err="1"/>
              <a:t>Maitainance</a:t>
            </a:r>
            <a:endParaRPr lang="en-MY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CBD383C-E30D-453B-99B3-E6DBD97D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B79CE57-1701-49DE-9462-B96142910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C6E75C17-7B35-4348-B06D-2CDB864B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Nuvo-5000E - Skylake Fanless PC | Industrial PC, Inc.">
            <a:extLst>
              <a:ext uri="{FF2B5EF4-FFF2-40B4-BE49-F238E27FC236}">
                <a16:creationId xmlns:a16="http://schemas.microsoft.com/office/drawing/2014/main" id="{AD6DF156-4D23-4325-4676-437A6EEA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326" y="30387"/>
            <a:ext cx="3335873" cy="33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0E58A-5EBF-166B-48D2-49FC6F908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5" r="10627" b="2"/>
          <a:stretch/>
        </p:blipFill>
        <p:spPr>
          <a:xfrm>
            <a:off x="7070133" y="306325"/>
            <a:ext cx="3762967" cy="29464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8B4336-FE5E-FC7D-BFD3-64FA3B7F8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r="7055" b="3"/>
          <a:stretch/>
        </p:blipFill>
        <p:spPr bwMode="auto">
          <a:xfrm>
            <a:off x="1640230" y="3401294"/>
            <a:ext cx="2934063" cy="326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17791-201D-5E00-B8A8-33EC07A15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047" t="13616" r="9211" b="8095"/>
          <a:stretch/>
        </p:blipFill>
        <p:spPr>
          <a:xfrm>
            <a:off x="6337301" y="4026194"/>
            <a:ext cx="4495799" cy="2483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24CD9-DFBC-42F2-06F7-C4ECA627FAFB}"/>
              </a:ext>
            </a:extLst>
          </p:cNvPr>
          <p:cNvSpPr txBox="1"/>
          <p:nvPr/>
        </p:nvSpPr>
        <p:spPr>
          <a:xfrm>
            <a:off x="2019301" y="297180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Nuvo-5000E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2B978-9CEE-A6A2-81F3-68D9520A0312}"/>
              </a:ext>
            </a:extLst>
          </p:cNvPr>
          <p:cNvSpPr txBox="1"/>
          <p:nvPr/>
        </p:nvSpPr>
        <p:spPr>
          <a:xfrm>
            <a:off x="2564645" y="577849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Nuvo-3000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52C6FA-EC4F-DABB-398A-C371E9EBB8BB}"/>
              </a:ext>
            </a:extLst>
          </p:cNvPr>
          <p:cNvSpPr txBox="1"/>
          <p:nvPr/>
        </p:nvSpPr>
        <p:spPr>
          <a:xfrm>
            <a:off x="6482718" y="6195637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b="0" i="0" dirty="0">
                <a:solidFill>
                  <a:srgbClr val="0B0B0B"/>
                </a:solidFill>
                <a:effectLst/>
                <a:latin typeface="Roboto" panose="02000000000000000000" pitchFamily="2" charset="0"/>
              </a:rPr>
              <a:t>EACIL20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1474A-2CEE-8400-DE22-9265D9212E09}"/>
              </a:ext>
            </a:extLst>
          </p:cNvPr>
          <p:cNvSpPr txBox="1"/>
          <p:nvPr/>
        </p:nvSpPr>
        <p:spPr>
          <a:xfrm>
            <a:off x="6904993" y="3344431"/>
            <a:ext cx="211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SIMATIC IPC127E</a:t>
            </a:r>
          </a:p>
        </p:txBody>
      </p:sp>
    </p:spTree>
    <p:extLst>
      <p:ext uri="{BB962C8B-B14F-4D97-AF65-F5344CB8AC3E}">
        <p14:creationId xmlns:p14="http://schemas.microsoft.com/office/powerpoint/2010/main" val="284549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17C62DB3-272E-4FDD-5970-04D8F6B0D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D716D-D442-4D9F-CAD8-1EAD8AC5C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MY" dirty="0"/>
              <a:t>PLC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2720-689F-BC8E-ED1A-6080FE918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dirty="0"/>
              <a:t>An industrial computer that monitors </a:t>
            </a:r>
            <a:r>
              <a:rPr lang="en-US" dirty="0" err="1"/>
              <a:t>thestate</a:t>
            </a:r>
            <a:r>
              <a:rPr lang="en-US" dirty="0"/>
              <a:t> of input devices and </a:t>
            </a:r>
            <a:r>
              <a:rPr lang="en-US" dirty="0" err="1"/>
              <a:t>makesdecision</a:t>
            </a:r>
            <a:r>
              <a:rPr lang="en-US" dirty="0"/>
              <a:t> based on logic to control output.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Fast Speed</a:t>
            </a:r>
          </a:p>
          <a:p>
            <a:r>
              <a:rPr lang="en-US" dirty="0"/>
              <a:t>Low Cost</a:t>
            </a:r>
          </a:p>
          <a:p>
            <a:r>
              <a:rPr lang="en-US" dirty="0"/>
              <a:t>Easy to Program</a:t>
            </a:r>
          </a:p>
          <a:p>
            <a:endParaRPr lang="en-MY" dirty="0"/>
          </a:p>
          <a:p>
            <a:pPr marL="0" indent="0">
              <a:buNone/>
            </a:pPr>
            <a:r>
              <a:rPr lang="en-MY" dirty="0"/>
              <a:t>Cons:</a:t>
            </a:r>
          </a:p>
          <a:p>
            <a:r>
              <a:rPr lang="en-MY" dirty="0"/>
              <a:t>Fixed Circuit Operation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236652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Choose Correctly the best PLC for many Projects?">
            <a:extLst>
              <a:ext uri="{FF2B5EF4-FFF2-40B4-BE49-F238E27FC236}">
                <a16:creationId xmlns:a16="http://schemas.microsoft.com/office/drawing/2014/main" id="{BF6C46C5-6058-150D-F4CB-09FB77C727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3365" y="803063"/>
            <a:ext cx="6465269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1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1000+ Arduino Pictures | Download Free Images on Unsplash">
            <a:extLst>
              <a:ext uri="{FF2B5EF4-FFF2-40B4-BE49-F238E27FC236}">
                <a16:creationId xmlns:a16="http://schemas.microsoft.com/office/drawing/2014/main" id="{649AEC01-C117-79D3-5BFE-534B7445E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" b="116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0669A-4DAD-C8E1-0582-C62EA747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MY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DFB6-7775-5472-A02F-259EB206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dirty="0"/>
              <a:t>A low-cost and small computer or chip that usually used as embedded system.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Very Low Cost</a:t>
            </a:r>
          </a:p>
          <a:p>
            <a:r>
              <a:rPr lang="en-US" dirty="0" err="1"/>
              <a:t>LessPower</a:t>
            </a:r>
            <a:r>
              <a:rPr lang="en-US" dirty="0"/>
              <a:t> Usage</a:t>
            </a:r>
          </a:p>
          <a:p>
            <a:r>
              <a:rPr lang="en-US" dirty="0"/>
              <a:t>Portable</a:t>
            </a:r>
          </a:p>
          <a:p>
            <a:endParaRPr lang="en-MY" dirty="0"/>
          </a:p>
          <a:p>
            <a:pPr marL="0" indent="0">
              <a:buNone/>
            </a:pPr>
            <a:r>
              <a:rPr lang="en-MY" dirty="0"/>
              <a:t>Cons:</a:t>
            </a:r>
          </a:p>
          <a:p>
            <a:r>
              <a:rPr lang="en-MY" dirty="0"/>
              <a:t>Low Processing Power</a:t>
            </a:r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39250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11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3076" name="Picture 4" descr="Raspberry Pi - Wikipedia">
            <a:extLst>
              <a:ext uri="{FF2B5EF4-FFF2-40B4-BE49-F238E27FC236}">
                <a16:creationId xmlns:a16="http://schemas.microsoft.com/office/drawing/2014/main" id="{A141D2F5-C7FA-0D0F-E7BE-C6477765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333" y="1874573"/>
            <a:ext cx="5291667" cy="31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rduino Uno - Wikipedia">
            <a:extLst>
              <a:ext uri="{FF2B5EF4-FFF2-40B4-BE49-F238E27FC236}">
                <a16:creationId xmlns:a16="http://schemas.microsoft.com/office/drawing/2014/main" id="{4003F59F-8C91-74FE-B9CA-B9641332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3899" y="927894"/>
            <a:ext cx="4055533" cy="40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FAE28B-5429-623A-C5CF-ECED2813DF4A}"/>
              </a:ext>
            </a:extLst>
          </p:cNvPr>
          <p:cNvSpPr txBox="1"/>
          <p:nvPr/>
        </p:nvSpPr>
        <p:spPr>
          <a:xfrm>
            <a:off x="2381251" y="522117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Raspberry Pi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07FCA9-484A-EB79-3912-2D60E4B77C50}"/>
              </a:ext>
            </a:extLst>
          </p:cNvPr>
          <p:cNvSpPr txBox="1"/>
          <p:nvPr/>
        </p:nvSpPr>
        <p:spPr>
          <a:xfrm>
            <a:off x="8244415" y="522117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35745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inary Code Computer Background, Polygon Data Security or Protection  Abstract Technology Background. Java, Coding. Stock Illustration -  Illustration of code, binary: 191129296">
            <a:extLst>
              <a:ext uri="{FF2B5EF4-FFF2-40B4-BE49-F238E27FC236}">
                <a16:creationId xmlns:a16="http://schemas.microsoft.com/office/drawing/2014/main" id="{8376A645-C64B-C71C-2334-1A5FD856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r="892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68864-7076-900E-553B-1A7F0C9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MY" dirty="0"/>
              <a:t>EDGE AI CONTRLLER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CD39-6C1D-6A24-A9ED-8489B7B4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MY"/>
          </a:p>
          <a:p>
            <a:pPr>
              <a:lnSpc>
                <a:spcPct val="100000"/>
              </a:lnSpc>
            </a:pPr>
            <a:r>
              <a:rPr lang="en-US" dirty="0"/>
              <a:t>Combination of both Edge Computing and AI, it runs task such </a:t>
            </a:r>
            <a:r>
              <a:rPr lang="en-US" dirty="0" err="1"/>
              <a:t>asmachine</a:t>
            </a:r>
            <a:r>
              <a:rPr lang="en-US" dirty="0"/>
              <a:t> learning directly on edge devices</a:t>
            </a:r>
            <a:endParaRPr lang="en-US"/>
          </a:p>
          <a:p>
            <a:pPr>
              <a:lnSpc>
                <a:spcPct val="100000"/>
              </a:lnSpc>
            </a:pPr>
            <a:endParaRPr lang="en-MY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Pros: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Fast Speed 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Secure 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Low Latency</a:t>
            </a: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MY" dirty="0"/>
              <a:t>Cons:</a:t>
            </a:r>
            <a:endParaRPr lang="en-MY"/>
          </a:p>
          <a:p>
            <a:pPr>
              <a:lnSpc>
                <a:spcPct val="100000"/>
              </a:lnSpc>
            </a:pPr>
            <a:r>
              <a:rPr lang="en-US" dirty="0"/>
              <a:t>Requires a lot of storage capacity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Advanced infrastructure</a:t>
            </a:r>
            <a:endParaRPr lang="en-US"/>
          </a:p>
          <a:p>
            <a:pPr>
              <a:lnSpc>
                <a:spcPct val="100000"/>
              </a:lnSpc>
            </a:pPr>
            <a:endParaRPr lang="en-MY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26699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3F20CD4F-0FE4-4E22-96C1-F02837F4F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FA90ADA4-C829-46B7-A77F-54D298F05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361" y="228601"/>
            <a:ext cx="11715750" cy="63912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ROScube-X | ROS2 Controller | ADLINK">
            <a:extLst>
              <a:ext uri="{FF2B5EF4-FFF2-40B4-BE49-F238E27FC236}">
                <a16:creationId xmlns:a16="http://schemas.microsoft.com/office/drawing/2014/main" id="{EC693A7D-50E0-4105-7505-2A28F006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519" y="1499870"/>
            <a:ext cx="6820136" cy="385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vnet Edge AI Development Kit | DC Velocity">
            <a:extLst>
              <a:ext uri="{FF2B5EF4-FFF2-40B4-BE49-F238E27FC236}">
                <a16:creationId xmlns:a16="http://schemas.microsoft.com/office/drawing/2014/main" id="{7CC17D4B-BD11-5183-97F5-D3D17D781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8020" y="1980642"/>
            <a:ext cx="3683889" cy="289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04080-C20D-60EE-4D79-C3F317314259}"/>
              </a:ext>
            </a:extLst>
          </p:cNvPr>
          <p:cNvSpPr txBox="1"/>
          <p:nvPr/>
        </p:nvSpPr>
        <p:spPr>
          <a:xfrm>
            <a:off x="8244414" y="5221171"/>
            <a:ext cx="280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Avnet Edge AI Development Kit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6A69B-F114-2276-5433-E7E078B99851}"/>
              </a:ext>
            </a:extLst>
          </p:cNvPr>
          <p:cNvSpPr txBox="1"/>
          <p:nvPr/>
        </p:nvSpPr>
        <p:spPr>
          <a:xfrm>
            <a:off x="2707215" y="528745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ROScube</a:t>
            </a:r>
            <a:r>
              <a:rPr lang="en-MY" dirty="0"/>
              <a:t>-X</a:t>
            </a:r>
          </a:p>
        </p:txBody>
      </p:sp>
    </p:spTree>
    <p:extLst>
      <p:ext uri="{BB962C8B-B14F-4D97-AF65-F5344CB8AC3E}">
        <p14:creationId xmlns:p14="http://schemas.microsoft.com/office/powerpoint/2010/main" val="2079920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{ADAECF61-CD65-450E-A115-BCD7694B6F1E}tf11531919_win32</Template>
  <TotalTime>617</TotalTime>
  <Words>171</Words>
  <Application>Microsoft Office PowerPoint</Application>
  <PresentationFormat>Widescreen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 Next LT Pro Light</vt:lpstr>
      <vt:lpstr>Calibri</vt:lpstr>
      <vt:lpstr>Garamond</vt:lpstr>
      <vt:lpstr>Roboto</vt:lpstr>
      <vt:lpstr>SavonVTI</vt:lpstr>
      <vt:lpstr>Controllers</vt:lpstr>
      <vt:lpstr>Industrial PC</vt:lpstr>
      <vt:lpstr>PowerPoint Presentation</vt:lpstr>
      <vt:lpstr>PLC</vt:lpstr>
      <vt:lpstr>PowerPoint Presentation</vt:lpstr>
      <vt:lpstr>MICROCONTROLLER</vt:lpstr>
      <vt:lpstr>PowerPoint Presentation</vt:lpstr>
      <vt:lpstr>EDGE AI CONTRLLER</vt:lpstr>
      <vt:lpstr>PowerPoint Presentation</vt:lpstr>
      <vt:lpstr>MOTOR CONTROLLER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Controllers</dc:title>
  <dc:creator>SYED AHMAD ALSAGOFF BIN SYED ALWEE</dc:creator>
  <cp:lastModifiedBy>SYED AHMAD ALSAGOFF BIN SYED ALWEE</cp:lastModifiedBy>
  <cp:revision>1</cp:revision>
  <dcterms:created xsi:type="dcterms:W3CDTF">2022-06-28T04:48:02Z</dcterms:created>
  <dcterms:modified xsi:type="dcterms:W3CDTF">2022-06-28T15:05:27Z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